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F6C62EC-6DBE-4AE6-928F-2CCB0285661E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031B84A-7EBA-4267-B09A-5623CE44ECE4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0A7B8B6-A0F4-41B3-9CAA-A7374C147863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B25588D-1665-4F3A-BAA3-69487F562E3B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E5940DD-39BE-41A3-8D15-35063825CBFB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F9FD765-41E9-4684-BA8C-8DD3E395473A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D5D71FA-6CFF-4599-86F7-2D6414EC4CFC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9559579-2041-4F80-8F1F-49208D46AC19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D53CCC0-9453-40AC-A77A-1AB4CF34DEE4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FD41C9A-7244-4DEA-8893-7597D663A84E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3FA175D-1BCD-4865-818F-92A55894377B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EF9D8DD-D70C-4EB0-BB07-290A04399FB9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17270B6B-A3A5-4329-8D3D-D8AA37AAEEDC}" type="slidenum">
              <a:rPr b="0" lang="en" sz="1000" spc="-1" strike="noStrike">
                <a:solidFill>
                  <a:srgbClr val="595959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l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k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o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d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h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l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x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f</a:t>
            </a:r>
            <a:r>
              <a:rPr b="0" lang="en-US" sz="4400" spc="-1" strike="noStrike">
                <a:latin typeface="Arial"/>
              </a:rPr>
              <a:t>o</a:t>
            </a:r>
            <a:r>
              <a:rPr b="0" lang="en-US" sz="4400" spc="-1" strike="noStrike">
                <a:latin typeface="Arial"/>
              </a:rPr>
              <a:t>r</a:t>
            </a:r>
            <a:r>
              <a:rPr b="0" lang="en-US" sz="4400" spc="-1" strike="noStrike">
                <a:latin typeface="Arial"/>
              </a:rPr>
              <a:t>m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63;p16"/>
          <p:cNvSpPr/>
          <p:nvPr/>
        </p:nvSpPr>
        <p:spPr>
          <a:xfrm>
            <a:off x="0" y="4867560"/>
            <a:ext cx="3081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5760" bIns="27576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fld id="{4FC6A3E1-CBDC-4616-8309-0732BD9C88DE}" type="slidenum">
              <a:rPr b="0" lang="en" sz="800" spc="-1" strike="noStrike">
                <a:solidFill>
                  <a:srgbClr val="3d3c3b"/>
                </a:solidFill>
                <a:latin typeface="Helvetica Neue Light"/>
                <a:ea typeface="Helvetica Neue Light"/>
              </a:rPr>
              <a:t>&lt;number&gt;</a:t>
            </a:fld>
            <a:endParaRPr b="0" lang="en-US" sz="800" spc="-1" strike="noStrike">
              <a:latin typeface="Arial"/>
            </a:endParaRPr>
          </a:p>
        </p:txBody>
      </p:sp>
      <p:pic>
        <p:nvPicPr>
          <p:cNvPr id="40" name="Google Shape;64;p16" descr=""/>
          <p:cNvPicPr/>
          <p:nvPr/>
        </p:nvPicPr>
        <p:blipFill>
          <a:blip r:embed="rId2"/>
          <a:stretch/>
        </p:blipFill>
        <p:spPr>
          <a:xfrm>
            <a:off x="7843320" y="4663080"/>
            <a:ext cx="1010160" cy="307080"/>
          </a:xfrm>
          <a:prstGeom prst="rect">
            <a:avLst/>
          </a:prstGeom>
          <a:ln w="0">
            <a:noFill/>
          </a:ln>
        </p:spPr>
      </p:pic>
      <p:pic>
        <p:nvPicPr>
          <p:cNvPr id="41" name="Google Shape;65;p16" descr=""/>
          <p:cNvPicPr/>
          <p:nvPr/>
        </p:nvPicPr>
        <p:blipFill>
          <a:blip r:embed="rId3">
            <a:alphaModFix amt="6000"/>
          </a:blip>
          <a:stretch/>
        </p:blipFill>
        <p:spPr>
          <a:xfrm>
            <a:off x="3378600" y="2347200"/>
            <a:ext cx="5764680" cy="2795760"/>
          </a:xfrm>
          <a:prstGeom prst="rect">
            <a:avLst/>
          </a:prstGeom>
          <a:ln w="0">
            <a:noFill/>
          </a:ln>
        </p:spPr>
      </p:pic>
      <p:sp>
        <p:nvSpPr>
          <p:cNvPr id="42" name="Google Shape;67;p16"/>
          <p:cNvSpPr/>
          <p:nvPr/>
        </p:nvSpPr>
        <p:spPr>
          <a:xfrm>
            <a:off x="0" y="4810320"/>
            <a:ext cx="9143280" cy="21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07280" bIns="10728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700" spc="-1" strike="noStrike">
                <a:solidFill>
                  <a:srgbClr val="999999"/>
                </a:solidFill>
                <a:latin typeface="Roboto"/>
                <a:ea typeface="Roboto"/>
              </a:rPr>
              <a:t>COPYRIGHT (C) 2025, ECLIPSE FOUNDATION</a:t>
            </a:r>
            <a:endParaRPr b="0" lang="en-US" sz="700" spc="-1" strike="noStrike">
              <a:latin typeface="Arial"/>
            </a:endParaRPr>
          </a:p>
        </p:txBody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137;p31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grpSp>
        <p:nvGrpSpPr>
          <p:cNvPr id="82" name="Google Shape;138;p31"/>
          <p:cNvGrpSpPr/>
          <p:nvPr/>
        </p:nvGrpSpPr>
        <p:grpSpPr>
          <a:xfrm>
            <a:off x="0" y="4044960"/>
            <a:ext cx="9143280" cy="978840"/>
            <a:chOff x="0" y="4044960"/>
            <a:chExt cx="9143280" cy="978840"/>
          </a:xfrm>
        </p:grpSpPr>
        <p:pic>
          <p:nvPicPr>
            <p:cNvPr id="83" name="Google Shape;139;p31" descr=""/>
            <p:cNvPicPr/>
            <p:nvPr/>
          </p:nvPicPr>
          <p:blipFill>
            <a:blip r:embed="rId2"/>
            <a:stretch/>
          </p:blipFill>
          <p:spPr>
            <a:xfrm>
              <a:off x="268560" y="4044960"/>
              <a:ext cx="1633320" cy="567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4" name="Google Shape;140;p31"/>
            <p:cNvSpPr/>
            <p:nvPr/>
          </p:nvSpPr>
          <p:spPr>
            <a:xfrm>
              <a:off x="0" y="4810320"/>
              <a:ext cx="9143280" cy="21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07280" bIns="10728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7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COPYRIGHT (C) 2025, ECLIPSE FOUNDATION</a:t>
              </a:r>
              <a:endParaRPr b="0" lang="en-US" sz="700" spc="-1" strike="noStrike">
                <a:latin typeface="Arial"/>
              </a:endParaRPr>
            </a:p>
          </p:txBody>
        </p:sp>
      </p:grpSp>
      <p:sp>
        <p:nvSpPr>
          <p:cNvPr id="85" name="Google Shape;141;p31"/>
          <p:cNvSpPr/>
          <p:nvPr/>
        </p:nvSpPr>
        <p:spPr>
          <a:xfrm>
            <a:off x="1924200" y="1148760"/>
            <a:ext cx="7612200" cy="203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rgbClr val="ee0c90"/>
                </a:solidFill>
                <a:latin typeface="Audiowide"/>
                <a:ea typeface="Audiowide"/>
              </a:rPr>
              <a:t>Chapter III - 2025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204;p40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grpSp>
        <p:nvGrpSpPr>
          <p:cNvPr id="122" name="Google Shape;205;p40"/>
          <p:cNvGrpSpPr/>
          <p:nvPr/>
        </p:nvGrpSpPr>
        <p:grpSpPr>
          <a:xfrm>
            <a:off x="0" y="4044960"/>
            <a:ext cx="9143280" cy="978840"/>
            <a:chOff x="0" y="4044960"/>
            <a:chExt cx="9143280" cy="978840"/>
          </a:xfrm>
        </p:grpSpPr>
        <p:pic>
          <p:nvPicPr>
            <p:cNvPr id="123" name="Google Shape;206;p40" descr=""/>
            <p:cNvPicPr/>
            <p:nvPr/>
          </p:nvPicPr>
          <p:blipFill>
            <a:blip r:embed="rId2"/>
            <a:stretch/>
          </p:blipFill>
          <p:spPr>
            <a:xfrm>
              <a:off x="268560" y="4044960"/>
              <a:ext cx="1633320" cy="567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4" name="Google Shape;207;p40"/>
            <p:cNvSpPr/>
            <p:nvPr/>
          </p:nvSpPr>
          <p:spPr>
            <a:xfrm>
              <a:off x="0" y="4810320"/>
              <a:ext cx="9143280" cy="21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07280" bIns="10728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7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COPYRIGHT (C) 2025, ECLIPSE FOUNDATION</a:t>
              </a:r>
              <a:endParaRPr b="0" lang="en-US" sz="700" spc="-1" strike="noStrike">
                <a:latin typeface="Arial"/>
              </a:endParaRPr>
            </a:p>
          </p:txBody>
        </p:sp>
      </p:grpSp>
      <p:sp>
        <p:nvSpPr>
          <p:cNvPr id="125" name="Google Shape;208;p40"/>
          <p:cNvSpPr/>
          <p:nvPr/>
        </p:nvSpPr>
        <p:spPr>
          <a:xfrm>
            <a:off x="0" y="2073240"/>
            <a:ext cx="9143280" cy="203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0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rgbClr val="ffffff"/>
                </a:solidFill>
                <a:latin typeface="Audiowide"/>
                <a:ea typeface="Audiowide"/>
              </a:rPr>
              <a:t>Thank your audience and encourage them to get in touch afterwards.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146;p32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grpSp>
        <p:nvGrpSpPr>
          <p:cNvPr id="87" name="Google Shape;147;p32"/>
          <p:cNvGrpSpPr/>
          <p:nvPr/>
        </p:nvGrpSpPr>
        <p:grpSpPr>
          <a:xfrm>
            <a:off x="0" y="4044960"/>
            <a:ext cx="9143280" cy="978840"/>
            <a:chOff x="0" y="4044960"/>
            <a:chExt cx="9143280" cy="978840"/>
          </a:xfrm>
        </p:grpSpPr>
        <p:pic>
          <p:nvPicPr>
            <p:cNvPr id="88" name="Google Shape;148;p32" descr=""/>
            <p:cNvPicPr/>
            <p:nvPr/>
          </p:nvPicPr>
          <p:blipFill>
            <a:blip r:embed="rId2"/>
            <a:stretch/>
          </p:blipFill>
          <p:spPr>
            <a:xfrm>
              <a:off x="268560" y="4044960"/>
              <a:ext cx="1633320" cy="567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9" name="Google Shape;149;p32"/>
            <p:cNvSpPr/>
            <p:nvPr/>
          </p:nvSpPr>
          <p:spPr>
            <a:xfrm>
              <a:off x="0" y="4810320"/>
              <a:ext cx="9143280" cy="21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07280" bIns="10728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" sz="7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COPYRIGHT (C) 2025, ECLIPSE FOUNDATION</a:t>
              </a:r>
              <a:endParaRPr b="0" lang="en-US" sz="700" spc="-1" strike="noStrike">
                <a:latin typeface="Arial"/>
              </a:endParaRPr>
            </a:p>
          </p:txBody>
        </p:sp>
      </p:grpSp>
      <p:sp>
        <p:nvSpPr>
          <p:cNvPr id="90" name="Google Shape;150;p32"/>
          <p:cNvSpPr/>
          <p:nvPr/>
        </p:nvSpPr>
        <p:spPr>
          <a:xfrm>
            <a:off x="0" y="2225880"/>
            <a:ext cx="9143280" cy="203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en" sz="4800" spc="-1" strike="noStrike">
                <a:solidFill>
                  <a:srgbClr val="ffffff"/>
                </a:solidFill>
                <a:latin typeface="Roboto"/>
                <a:ea typeface="Audiowide"/>
              </a:rPr>
              <a:t>SDVenturers</a:t>
            </a:r>
            <a:endParaRPr b="0" lang="en-US" sz="4800" spc="-1" strike="noStrike">
              <a:latin typeface="Robot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155;p 1" descr=""/>
          <p:cNvPicPr/>
          <p:nvPr/>
        </p:nvPicPr>
        <p:blipFill>
          <a:blip r:embed="rId1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262160" y="12600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3" name="Google Shape;157;p 2"/>
          <p:cNvSpPr/>
          <p:nvPr/>
        </p:nvSpPr>
        <p:spPr>
          <a:xfrm>
            <a:off x="228960" y="685800"/>
            <a:ext cx="5257440" cy="388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Google Shape;157;p 1"/>
          <p:cNvSpPr/>
          <p:nvPr/>
        </p:nvSpPr>
        <p:spPr>
          <a:xfrm>
            <a:off x="228600" y="770760"/>
            <a:ext cx="8686440" cy="105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Every year, road traffic crashes claim 1.19 million lives and injure 20-50 million </a:t>
            </a: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more – with fatigue, distraction, and aggression driving up to 25% of fatalities. </a:t>
            </a: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[</a:t>
            </a:r>
            <a:r>
              <a:rPr b="0" i="1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https://www.who.int/news-room/fact-sheets/detail/road-traffic-injuries</a:t>
            </a: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]</a:t>
            </a: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300" spc="-1" strike="noStrike">
              <a:latin typeface="Roboto"/>
            </a:endParaRPr>
          </a:p>
        </p:txBody>
      </p:sp>
      <p:pic>
        <p:nvPicPr>
          <p:cNvPr id="95" name="" descr=""/>
          <p:cNvPicPr/>
          <p:nvPr/>
        </p:nvPicPr>
        <p:blipFill>
          <a:blip r:embed="rId2"/>
          <a:stretch/>
        </p:blipFill>
        <p:spPr>
          <a:xfrm>
            <a:off x="2514600" y="1828800"/>
            <a:ext cx="4114800" cy="3081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155;p33" descr=""/>
          <p:cNvPicPr/>
          <p:nvPr/>
        </p:nvPicPr>
        <p:blipFill>
          <a:blip r:embed="rId1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262160" y="12600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000000"/>
                </a:solidFill>
                <a:latin typeface="Arial"/>
                <a:ea typeface="Arial"/>
              </a:rPr>
              <a:t>Mood Detection and Action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98" name="Google Shape;157;p33"/>
          <p:cNvSpPr/>
          <p:nvPr/>
        </p:nvSpPr>
        <p:spPr>
          <a:xfrm>
            <a:off x="228960" y="685800"/>
            <a:ext cx="5257440" cy="388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With new GSR regulations, vehicles must monitor the driver’s condition. Today’s systems mostly detect drowsiness, but they cannot understand the emotional state of the driver.</a:t>
            </a: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Our plan is to go further:</a:t>
            </a: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Use cameras and sensors to detect if the driver is angry, stressed, or calm. Process this data on the vehicle’s HPC in real time.</a:t>
            </a: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Give simple feedback to the driver and control the vehicle:</a:t>
            </a: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If angry or tired → vehicle gets eco mode</a:t>
            </a: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If calm → city mode</a:t>
            </a: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Mood gets detected </a:t>
            </a: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→ </a:t>
            </a: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 Vehicle control reacts</a:t>
            </a:r>
            <a:endParaRPr b="0" lang="en-US" sz="1300" spc="-1" strike="noStrike">
              <a:latin typeface="Roboto"/>
            </a:endParaRPr>
          </a:p>
          <a:p>
            <a:pPr marL="1260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→ </a:t>
            </a: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 </a:t>
            </a: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Non-ignorable feedback for the driver</a:t>
            </a:r>
            <a:endParaRPr b="0" lang="en-US" sz="1300" spc="-1" strike="noStrike">
              <a:latin typeface="Roboto"/>
            </a:endParaRPr>
          </a:p>
        </p:txBody>
      </p:sp>
      <p:pic>
        <p:nvPicPr>
          <p:cNvPr id="99" name="" descr=""/>
          <p:cNvPicPr/>
          <p:nvPr/>
        </p:nvPicPr>
        <p:blipFill>
          <a:blip r:embed="rId2"/>
          <a:stretch/>
        </p:blipFill>
        <p:spPr>
          <a:xfrm>
            <a:off x="5715000" y="2590920"/>
            <a:ext cx="2971440" cy="1980720"/>
          </a:xfrm>
          <a:prstGeom prst="rect">
            <a:avLst/>
          </a:prstGeom>
          <a:ln w="0">
            <a:noFill/>
          </a:ln>
        </p:spPr>
      </p:pic>
      <p:pic>
        <p:nvPicPr>
          <p:cNvPr id="100" name="" descr=""/>
          <p:cNvPicPr/>
          <p:nvPr/>
        </p:nvPicPr>
        <p:blipFill>
          <a:blip r:embed="rId3"/>
          <a:stretch/>
        </p:blipFill>
        <p:spPr>
          <a:xfrm>
            <a:off x="5715000" y="685800"/>
            <a:ext cx="3041280" cy="1647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69;p35" descr=""/>
          <p:cNvPicPr/>
          <p:nvPr/>
        </p:nvPicPr>
        <p:blipFill>
          <a:blip r:embed="rId1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26216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000000"/>
                </a:solidFill>
                <a:latin typeface="Arial"/>
                <a:ea typeface="Arial"/>
              </a:rPr>
              <a:t>The System Architecture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03" name="Google Shape;171;p35"/>
          <p:cNvSpPr/>
          <p:nvPr/>
        </p:nvSpPr>
        <p:spPr>
          <a:xfrm>
            <a:off x="657720" y="915120"/>
            <a:ext cx="4142880" cy="182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4" name="" descr=""/>
          <p:cNvPicPr/>
          <p:nvPr/>
        </p:nvPicPr>
        <p:blipFill>
          <a:blip r:embed="rId2"/>
          <a:stretch/>
        </p:blipFill>
        <p:spPr>
          <a:xfrm>
            <a:off x="1477080" y="1371600"/>
            <a:ext cx="6523920" cy="2971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76;p36" descr=""/>
          <p:cNvPicPr/>
          <p:nvPr/>
        </p:nvPicPr>
        <p:blipFill>
          <a:blip r:embed="rId1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26216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000000"/>
                </a:solidFill>
                <a:latin typeface="Arial"/>
                <a:ea typeface="Arial"/>
              </a:rPr>
              <a:t>The Added Value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07" name="Google Shape;178;p36"/>
          <p:cNvSpPr/>
          <p:nvPr/>
        </p:nvSpPr>
        <p:spPr>
          <a:xfrm>
            <a:off x="657720" y="1132560"/>
            <a:ext cx="3913920" cy="31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  <a:tabLst>
                <a:tab algn="l" pos="0"/>
              </a:tabLst>
            </a:pPr>
            <a:endParaRPr b="0" lang="en-US" sz="1300" spc="-1" strike="noStrike">
              <a:latin typeface="Roboto"/>
              <a:ea typeface="Noto Sans CJK SC"/>
            </a:endParaRPr>
          </a:p>
          <a:p>
            <a:pPr marL="126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Goes beyond GSR compliance (not only drowsiness, but also emotional state monitoring).</a:t>
            </a:r>
            <a:endParaRPr b="0" lang="en-US" sz="1300" spc="-1" strike="noStrike">
              <a:latin typeface="Roboto"/>
              <a:ea typeface="Noto Sans CJK SC"/>
            </a:endParaRPr>
          </a:p>
          <a:p>
            <a:pPr marL="126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Provides a holistic view of the driver → detects stress, anger, sadness, or fatigue in real time.</a:t>
            </a:r>
            <a:endParaRPr b="0" lang="en-US" sz="1300" spc="-1" strike="noStrike">
              <a:latin typeface="Roboto"/>
              <a:ea typeface="Noto Sans CJK SC"/>
            </a:endParaRPr>
          </a:p>
          <a:p>
            <a:pPr marL="126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People-oriented solution → designed for commercial buses where passenger safety is critical.</a:t>
            </a:r>
            <a:endParaRPr b="0" lang="en-US" sz="1300" spc="-1" strike="noStrike">
              <a:latin typeface="Roboto"/>
              <a:ea typeface="Noto Sans CJK SC"/>
            </a:endParaRPr>
          </a:p>
          <a:p>
            <a:pPr marL="126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Adds proactive safety feedback (rest, end shift, continue safely) instead of just passive alerts.</a:t>
            </a:r>
            <a:endParaRPr b="0" lang="en-US" sz="1300" spc="-1" strike="noStrike">
              <a:latin typeface="Roboto"/>
              <a:ea typeface="Noto Sans CJK SC"/>
            </a:endParaRPr>
          </a:p>
          <a:p>
            <a:pPr marL="126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en" sz="1300" spc="-1" strike="noStrike">
                <a:solidFill>
                  <a:srgbClr val="000000"/>
                </a:solidFill>
                <a:latin typeface="Roboto"/>
                <a:ea typeface="Roboto"/>
              </a:rPr>
              <a:t>Uses open-source Eclipse technologies (Mosquitto, uProtocol, Ankaios, ThreadX) → scalable, interoperable, and future-proof.</a:t>
            </a:r>
            <a:endParaRPr b="0" lang="en-US" sz="1300" spc="-1" strike="noStrike">
              <a:latin typeface="Roboto"/>
              <a:ea typeface="Noto Sans CJK SC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2"/>
          <a:stretch/>
        </p:blipFill>
        <p:spPr>
          <a:xfrm>
            <a:off x="4515120" y="1371600"/>
            <a:ext cx="4628520" cy="3085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83;p37" descr=""/>
          <p:cNvPicPr/>
          <p:nvPr/>
        </p:nvPicPr>
        <p:blipFill>
          <a:blip r:embed="rId1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14300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000000"/>
                </a:solidFill>
                <a:latin typeface="Arial"/>
                <a:ea typeface="Arial"/>
              </a:rPr>
              <a:t>The Market &amp; The Competition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11" name="Google Shape;185;p37"/>
          <p:cNvSpPr/>
          <p:nvPr/>
        </p:nvSpPr>
        <p:spPr>
          <a:xfrm>
            <a:off x="228600" y="1143000"/>
            <a:ext cx="4915080" cy="31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marL="126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Existing Competitors:</a:t>
            </a:r>
            <a:endParaRPr b="0" lang="en-US" sz="1200" spc="-1" strike="noStrike">
              <a:latin typeface="Roboto"/>
            </a:endParaRPr>
          </a:p>
          <a:p>
            <a:pPr marL="1260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Smart Eye, Eyeris, Lytx, OEM Driver Monitoring Systems</a:t>
            </a:r>
            <a:endParaRPr b="0" lang="en-US" sz="1200" spc="-1" strike="noStrike">
              <a:latin typeface="Roboto"/>
            </a:endParaRPr>
          </a:p>
          <a:p>
            <a:pPr marL="1260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Focus mainly on drowsiness and distraction detection(DDAW, ADDW)</a:t>
            </a:r>
            <a:endParaRPr b="0" lang="en-US" sz="1200" spc="-1" strike="noStrike">
              <a:latin typeface="Roboto"/>
            </a:endParaRPr>
          </a:p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200" spc="-1" strike="noStrike">
              <a:latin typeface="Roboto"/>
            </a:endParaRPr>
          </a:p>
          <a:p>
            <a:pPr marL="126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Limitations:</a:t>
            </a:r>
            <a:endParaRPr b="0" lang="en-US" sz="1200" spc="-1" strike="noStrike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Limited or no emotional state analysis</a:t>
            </a:r>
            <a:endParaRPr b="0" lang="en-US" sz="1200" spc="-1" strike="noStrike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Mostly regulation-driven, not proactive feedback</a:t>
            </a:r>
            <a:endParaRPr b="0" lang="en-US" sz="1200" spc="-1" strike="noStrike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Some are research prototypes, not market-ready</a:t>
            </a:r>
            <a:endParaRPr b="0" lang="en-US" sz="1200" spc="-1" strike="noStrike">
              <a:latin typeface="Roboto"/>
            </a:endParaRPr>
          </a:p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200" spc="-1" strike="noStrike">
              <a:latin typeface="Roboto"/>
            </a:endParaRPr>
          </a:p>
          <a:p>
            <a:pPr marL="126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Our Differentiation:</a:t>
            </a:r>
            <a:endParaRPr b="0" lang="en-US" sz="1200" spc="-1" strike="noStrike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Detects emotions (angry, stressed, calm, happy)</a:t>
            </a:r>
            <a:endParaRPr b="0" lang="en-US" sz="1200" spc="-1" strike="noStrike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Provides real-time actionable feedback and takes action based on mood (adjust vehicle behaviour)</a:t>
            </a:r>
            <a:endParaRPr b="0" lang="en-US" sz="1200" spc="-1" strike="noStrike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People-oriented → focuses on both driver well-being &amp; passenger safety</a:t>
            </a:r>
            <a:endParaRPr b="0" lang="en-US" sz="1200" spc="-1" strike="noStrike">
              <a:latin typeface="Roboto"/>
            </a:endParaRPr>
          </a:p>
          <a:p>
            <a:pPr marL="12600">
              <a:lnSpc>
                <a:spcPct val="115000"/>
              </a:lnSpc>
              <a:buClr>
                <a:srgbClr val="000000"/>
              </a:buClr>
              <a:buFont typeface="StarSymbol"/>
              <a:buAutoNum type="arabicParenR"/>
              <a:tabLst>
                <a:tab algn="l" pos="0"/>
              </a:tabLst>
            </a:pPr>
            <a:r>
              <a:rPr b="0" lang="en" sz="1200" spc="-1" strike="noStrike">
                <a:solidFill>
                  <a:srgbClr val="000000"/>
                </a:solidFill>
                <a:latin typeface="Roboto"/>
                <a:ea typeface="Roboto"/>
              </a:rPr>
              <a:t>Built with open Eclipse technologies → scalable, interoperable, future-proof</a:t>
            </a:r>
            <a:endParaRPr b="0" lang="en-US" sz="1200" spc="-1" strike="noStrike">
              <a:latin typeface="Roboto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2"/>
          <a:stretch/>
        </p:blipFill>
        <p:spPr>
          <a:xfrm>
            <a:off x="5029200" y="1143000"/>
            <a:ext cx="3886200" cy="2588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62;p34" descr=""/>
          <p:cNvPicPr/>
          <p:nvPr/>
        </p:nvPicPr>
        <p:blipFill>
          <a:blip r:embed="rId1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26216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000000"/>
                </a:solidFill>
                <a:latin typeface="Arial"/>
                <a:ea typeface="Arial"/>
              </a:rPr>
              <a:t>Team and Structure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15" name="Google Shape;164;p34"/>
          <p:cNvSpPr/>
          <p:nvPr/>
        </p:nvSpPr>
        <p:spPr>
          <a:xfrm>
            <a:off x="542880" y="1143360"/>
            <a:ext cx="7686360" cy="31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500" spc="-1" strike="noStrike">
                <a:solidFill>
                  <a:srgbClr val="000000"/>
                </a:solidFill>
                <a:latin typeface="Roboto"/>
                <a:ea typeface="Roboto"/>
              </a:rPr>
              <a:t>Pascal Kneuper  : System Build, System Integration, Software Development</a:t>
            </a:r>
            <a:endParaRPr b="0" lang="en-US" sz="1500" spc="-1" strike="noStrike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500" spc="-1" strike="noStrike">
                <a:solidFill>
                  <a:srgbClr val="000000"/>
                </a:solidFill>
                <a:latin typeface="Roboto"/>
                <a:ea typeface="Roboto"/>
              </a:rPr>
              <a:t>Aniket Barve      : System Build, System Integration, Software Development </a:t>
            </a:r>
            <a:endParaRPr b="0" lang="en-US" sz="1500" spc="-1" strike="noStrike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500" spc="-1" strike="noStrike">
                <a:solidFill>
                  <a:srgbClr val="000000"/>
                </a:solidFill>
                <a:latin typeface="Roboto"/>
                <a:ea typeface="Roboto"/>
              </a:rPr>
              <a:t>Adarsh Rastogi  : System Build, System Integration, Software Development</a:t>
            </a:r>
            <a:endParaRPr b="0" lang="en-US" sz="1500" spc="-1" strike="noStrike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500" spc="-1" strike="noStrike">
                <a:solidFill>
                  <a:srgbClr val="000000"/>
                </a:solidFill>
                <a:latin typeface="Roboto"/>
                <a:ea typeface="Roboto"/>
              </a:rPr>
              <a:t>Tessa Talsma     : System Build, System Integration, Software Development</a:t>
            </a:r>
            <a:endParaRPr b="0" lang="en-US" sz="1500" spc="-1" strike="noStrike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" sz="1500" spc="-1" strike="noStrike">
                <a:solidFill>
                  <a:srgbClr val="000000"/>
                </a:solidFill>
                <a:latin typeface="Roboto"/>
                <a:ea typeface="Roboto"/>
              </a:rPr>
              <a:t>Batuhan Arslan : System Build, System Integration, Software Development</a:t>
            </a:r>
            <a:endParaRPr b="0" lang="en-US" sz="1500" spc="-1" strike="noStrike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5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 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2"/>
          <a:stretch/>
        </p:blipFill>
        <p:spPr>
          <a:xfrm>
            <a:off x="2286000" y="2514600"/>
            <a:ext cx="4460400" cy="2514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97;p39" descr=""/>
          <p:cNvPicPr/>
          <p:nvPr/>
        </p:nvPicPr>
        <p:blipFill>
          <a:blip r:embed="rId1"/>
          <a:stretch/>
        </p:blipFill>
        <p:spPr>
          <a:xfrm flipH="1">
            <a:off x="720" y="159480"/>
            <a:ext cx="1261440" cy="611280"/>
          </a:xfrm>
          <a:prstGeom prst="rect">
            <a:avLst/>
          </a:prstGeom>
          <a:ln w="0">
            <a:noFill/>
          </a:ln>
        </p:spPr>
      </p:pic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262160" y="281880"/>
            <a:ext cx="6783120" cy="488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000000"/>
                </a:solidFill>
                <a:latin typeface="Arial"/>
                <a:ea typeface="Arial"/>
              </a:rPr>
              <a:t>Contact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19" name="Google Shape;199;p39"/>
          <p:cNvSpPr/>
          <p:nvPr/>
        </p:nvSpPr>
        <p:spPr>
          <a:xfrm>
            <a:off x="657720" y="1132560"/>
            <a:ext cx="7686360" cy="31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  <a:p>
            <a:pPr marL="126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2"/>
          <a:stretch/>
        </p:blipFill>
        <p:spPr>
          <a:xfrm>
            <a:off x="914400" y="784080"/>
            <a:ext cx="7772040" cy="378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2025-10-02T13:03:24Z</dcterms:modified>
  <cp:revision>13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